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14" r:id="rId6"/>
    <p:sldId id="424" r:id="rId7"/>
    <p:sldId id="426" r:id="rId8"/>
    <p:sldId id="417" r:id="rId9"/>
    <p:sldId id="427" r:id="rId10"/>
    <p:sldId id="415" r:id="rId11"/>
    <p:sldId id="416" r:id="rId12"/>
    <p:sldId id="428" r:id="rId13"/>
    <p:sldId id="429" r:id="rId14"/>
    <p:sldId id="423" r:id="rId15"/>
    <p:sldId id="411" r:id="rId16"/>
    <p:sldId id="425" r:id="rId17"/>
    <p:sldId id="430" r:id="rId18"/>
    <p:sldId id="431" r:id="rId19"/>
    <p:sldId id="305" r:id="rId20"/>
  </p:sldIdLst>
  <p:sldSz cx="12192000" cy="6858000"/>
  <p:notesSz cx="12192000" cy="6858000"/>
  <p:custDataLst>
    <p:tags r:id="rId24"/>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8"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3018"/>
        <p:guide pos="2147"/>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11.xml"/><Relationship Id="rId14" Type="http://schemas.openxmlformats.org/officeDocument/2006/relationships/slideLayout" Target="../slideLayouts/slideLayout5.xml"/><Relationship Id="rId13" Type="http://schemas.openxmlformats.org/officeDocument/2006/relationships/image" Target="../media/image36.png"/><Relationship Id="rId12" Type="http://schemas.openxmlformats.org/officeDocument/2006/relationships/image" Target="../media/image35.png"/><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3.xml"/><Relationship Id="rId11" Type="http://schemas.openxmlformats.org/officeDocument/2006/relationships/slideLayout" Target="../slideLayouts/slideLayout5.xml"/><Relationship Id="rId10" Type="http://schemas.openxmlformats.org/officeDocument/2006/relationships/image" Target="../media/image39.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4.xml"/><Relationship Id="rId11" Type="http://schemas.openxmlformats.org/officeDocument/2006/relationships/slideLayout" Target="../slideLayouts/slideLayout5.xml"/><Relationship Id="rId10" Type="http://schemas.openxmlformats.org/officeDocument/2006/relationships/image" Target="../media/image41.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15.xml"/><Relationship Id="rId13" Type="http://schemas.openxmlformats.org/officeDocument/2006/relationships/slideLayout" Target="../slideLayouts/slideLayout5.xml"/><Relationship Id="rId12" Type="http://schemas.openxmlformats.org/officeDocument/2006/relationships/image" Target="../media/image45.png"/><Relationship Id="rId11" Type="http://schemas.openxmlformats.org/officeDocument/2006/relationships/image" Target="../media/image44.png"/><Relationship Id="rId10" Type="http://schemas.openxmlformats.org/officeDocument/2006/relationships/image" Target="../media/image43.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6.xml"/><Relationship Id="rId11" Type="http://schemas.openxmlformats.org/officeDocument/2006/relationships/slideLayout" Target="../slideLayouts/slideLayout5.xml"/><Relationship Id="rId10" Type="http://schemas.openxmlformats.org/officeDocument/2006/relationships/image" Target="../media/image47.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7.xml"/><Relationship Id="rId11" Type="http://schemas.openxmlformats.org/officeDocument/2006/relationships/slideLayout" Target="../slideLayouts/slideLayout5.xml"/><Relationship Id="rId10" Type="http://schemas.openxmlformats.org/officeDocument/2006/relationships/image" Target="../media/image49.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4.xml"/><Relationship Id="rId13" Type="http://schemas.openxmlformats.org/officeDocument/2006/relationships/slideLayout" Target="../slideLayouts/slideLayout5.xml"/><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6.xml"/><Relationship Id="rId11" Type="http://schemas.openxmlformats.org/officeDocument/2006/relationships/slideLayout" Target="../slideLayouts/slideLayout5.xml"/><Relationship Id="rId10" Type="http://schemas.openxmlformats.org/officeDocument/2006/relationships/image" Target="../media/image2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7.xml"/><Relationship Id="rId11" Type="http://schemas.openxmlformats.org/officeDocument/2006/relationships/slideLayout" Target="../slideLayouts/slideLayout5.xml"/><Relationship Id="rId10" Type="http://schemas.openxmlformats.org/officeDocument/2006/relationships/image" Target="../media/image25.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9.xml"/><Relationship Id="rId13" Type="http://schemas.openxmlformats.org/officeDocument/2006/relationships/slideLayout" Target="../slideLayouts/slideLayout5.xml"/><Relationship Id="rId12" Type="http://schemas.openxmlformats.org/officeDocument/2006/relationships/image" Target="../media/image30.png"/><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Xiang Zhang</a:t>
            </a:r>
            <a:endParaRPr sz="2400" dirty="0">
              <a:latin typeface="Times New Roman" panose="02020603050405020304"/>
              <a:cs typeface="Times New Roman" panose="02020603050405020304"/>
            </a:endParaRPr>
          </a:p>
        </p:txBody>
      </p:sp>
      <p:sp>
        <p:nvSpPr>
          <p:cNvPr id="38" name="object 38"/>
          <p:cNvSpPr txBox="1"/>
          <p:nvPr/>
        </p:nvSpPr>
        <p:spPr>
          <a:xfrm>
            <a:off x="361432" y="1416732"/>
            <a:ext cx="11209321" cy="76263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400" b="1" spc="-5" dirty="0">
                <a:solidFill>
                  <a:srgbClr val="1F4E79"/>
                </a:solidFill>
                <a:latin typeface="Times New Roman" panose="02020603050405020304"/>
                <a:cs typeface="Times New Roman" panose="02020603050405020304"/>
              </a:rPr>
              <a:t>DPCL-Diff: Temporal Knowledge Graph Reasoning Based on Graph Node</a:t>
            </a:r>
            <a:endParaRPr lang="en-US" altLang="zh-CN" sz="24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400" b="1" spc="-5" dirty="0">
                <a:solidFill>
                  <a:srgbClr val="1F4E79"/>
                </a:solidFill>
                <a:latin typeface="Times New Roman" panose="02020603050405020304"/>
                <a:cs typeface="Times New Roman" panose="02020603050405020304"/>
              </a:rPr>
              <a:t>Diffusion Model with Dual-Domain Periodic Contrastive Learning</a:t>
            </a:r>
            <a:endParaRPr lang="en-US" altLang="zh-CN" sz="24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100" y="5117465"/>
            <a:ext cx="2112010"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微软雅黑" panose="020B0503020204020204" charset="-122"/>
                <a:ea typeface="微软雅黑" panose="020B0503020204020204" charset="-122"/>
                <a:cs typeface="Noto Sans Mono CJK HK"/>
              </a:rPr>
              <a:t>——</a:t>
            </a:r>
            <a:r>
              <a:rPr lang="en-US" sz="1600" b="1" spc="150" dirty="0">
                <a:solidFill>
                  <a:srgbClr val="1F4E79"/>
                </a:solidFill>
                <a:latin typeface="微软雅黑" panose="020B0503020204020204" charset="-122"/>
                <a:ea typeface="微软雅黑" panose="020B0503020204020204" charset="-122"/>
                <a:cs typeface="Noto Sans Mono CJK HK"/>
              </a:rPr>
              <a:t>AAAI 2025</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3429000" y="4688840"/>
            <a:ext cx="4548505" cy="368300"/>
          </a:xfrm>
          <a:prstGeom prst="rect">
            <a:avLst/>
          </a:prstGeom>
          <a:noFill/>
        </p:spPr>
        <p:txBody>
          <a:bodyPr wrap="square">
            <a:spAutoFit/>
          </a:bodyPr>
          <a:lstStyle/>
          <a:p>
            <a:pPr algn="ctr"/>
            <a:r>
              <a:rPr lang="en-US" altLang="zh-CN" dirty="0" err="1"/>
              <a:t>Code:</a:t>
            </a:r>
            <a:r>
              <a:rPr lang="en-US" altLang="zh-CN" dirty="0" err="1"/>
              <a:t>None</a:t>
            </a:r>
            <a:endParaRPr lang="en-US" altLang="zh-CN" dirty="0" err="1"/>
          </a:p>
        </p:txBody>
      </p:sp>
      <p:pic>
        <p:nvPicPr>
          <p:cNvPr id="25" name="图片 24"/>
          <p:cNvPicPr>
            <a:picLocks noChangeAspect="1"/>
          </p:cNvPicPr>
          <p:nvPr/>
        </p:nvPicPr>
        <p:blipFill>
          <a:blip r:embed="rId15"/>
          <a:stretch>
            <a:fillRect/>
          </a:stretch>
        </p:blipFill>
        <p:spPr>
          <a:xfrm>
            <a:off x="1747520" y="2857500"/>
            <a:ext cx="8696325"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533400" y="2667000"/>
            <a:ext cx="5762625" cy="904875"/>
          </a:xfrm>
          <a:prstGeom prst="rect">
            <a:avLst/>
          </a:prstGeom>
        </p:spPr>
      </p:pic>
      <p:sp>
        <p:nvSpPr>
          <p:cNvPr id="26" name="文本框 25"/>
          <p:cNvSpPr txBox="1"/>
          <p:nvPr/>
        </p:nvSpPr>
        <p:spPr>
          <a:xfrm>
            <a:off x="7162800" y="1988820"/>
            <a:ext cx="4064000" cy="2306955"/>
          </a:xfrm>
          <a:prstGeom prst="rect">
            <a:avLst/>
          </a:prstGeom>
          <a:noFill/>
        </p:spPr>
        <p:txBody>
          <a:bodyPr wrap="square" rtlCol="0">
            <a:spAutoFit/>
          </a:bodyPr>
          <a:p>
            <a:pPr algn="just"/>
            <a:r>
              <a:rPr lang="en-US" altLang="zh-CN"/>
              <a:t>where </a:t>
            </a:r>
            <a:r>
              <a:rPr lang="zh-CN" altLang="en-US"/>
              <a:t>𝐼</a:t>
            </a:r>
            <a:r>
              <a:rPr lang="en-US" altLang="zh-CN"/>
              <a:t> is the set of positive samples, </a:t>
            </a:r>
            <a:r>
              <a:rPr lang="zh-CN" altLang="en-US"/>
              <a:t>𝑃</a:t>
            </a:r>
            <a:r>
              <a:rPr lang="en-US" altLang="zh-CN"/>
              <a:t>(</a:t>
            </a:r>
            <a:r>
              <a:rPr lang="zh-CN" altLang="en-US"/>
              <a:t>𝑖</a:t>
            </a:r>
            <a:r>
              <a:rPr lang="en-US" altLang="zh-CN"/>
              <a:t>) is the set of queries with the same label in the small batch, </a:t>
            </a:r>
            <a:r>
              <a:rPr lang="zh-CN" altLang="en-US"/>
              <a:t>𝑧𝑞</a:t>
            </a:r>
            <a:r>
              <a:rPr lang="en-US" altLang="zh-CN"/>
              <a:t> denotes the</a:t>
            </a:r>
            <a:endParaRPr lang="en-US" altLang="zh-CN"/>
          </a:p>
          <a:p>
            <a:pPr algn="just"/>
            <a:r>
              <a:rPr lang="en-US" altLang="zh-CN"/>
              <a:t>embedding vector of query </a:t>
            </a:r>
            <a:r>
              <a:rPr lang="zh-CN" altLang="en-US"/>
              <a:t>𝑞</a:t>
            </a:r>
            <a:r>
              <a:rPr lang="en-US" altLang="zh-CN"/>
              <a:t>, </a:t>
            </a:r>
            <a:r>
              <a:rPr lang="zh-CN" altLang="en-US"/>
              <a:t>𝑧</a:t>
            </a:r>
            <a:r>
              <a:rPr lang="en-US" altLang="zh-CN"/>
              <a:t> </a:t>
            </a:r>
            <a:r>
              <a:rPr lang="zh-CN" altLang="en-US"/>
              <a:t>𝑝</a:t>
            </a:r>
            <a:r>
              <a:rPr lang="en-US" altLang="zh-CN"/>
              <a:t> represents the embedding vector of queries sharing the same label as </a:t>
            </a:r>
            <a:r>
              <a:rPr lang="zh-CN" altLang="en-US"/>
              <a:t>𝑞</a:t>
            </a:r>
            <a:r>
              <a:rPr lang="en-US" altLang="zh-CN"/>
              <a:t>, </a:t>
            </a:r>
            <a:r>
              <a:rPr lang="zh-CN" altLang="en-US"/>
              <a:t>𝑧𝑎</a:t>
            </a:r>
            <a:r>
              <a:rPr lang="en-US" altLang="zh-CN"/>
              <a:t> denotes the embedding vector of all non-</a:t>
            </a:r>
            <a:r>
              <a:rPr lang="zh-CN" altLang="en-US"/>
              <a:t>𝑞</a:t>
            </a:r>
            <a:r>
              <a:rPr lang="en-US" altLang="zh-CN"/>
              <a:t> queries in the small batch.</a:t>
            </a:r>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1066800" y="1600200"/>
            <a:ext cx="2799715" cy="4344670"/>
          </a:xfrm>
          <a:prstGeom prst="rect">
            <a:avLst/>
          </a:prstGeom>
        </p:spPr>
      </p:pic>
      <p:pic>
        <p:nvPicPr>
          <p:cNvPr id="23" name="图片 22"/>
          <p:cNvPicPr>
            <a:picLocks noChangeAspect="1"/>
          </p:cNvPicPr>
          <p:nvPr/>
        </p:nvPicPr>
        <p:blipFill>
          <a:blip r:embed="rId10"/>
          <a:stretch>
            <a:fillRect/>
          </a:stretch>
        </p:blipFill>
        <p:spPr>
          <a:xfrm>
            <a:off x="5867400" y="1943735"/>
            <a:ext cx="5391150" cy="619125"/>
          </a:xfrm>
          <a:prstGeom prst="rect">
            <a:avLst/>
          </a:prstGeom>
        </p:spPr>
      </p:pic>
      <p:pic>
        <p:nvPicPr>
          <p:cNvPr id="27" name="图片 26"/>
          <p:cNvPicPr>
            <a:picLocks noChangeAspect="1"/>
          </p:cNvPicPr>
          <p:nvPr/>
        </p:nvPicPr>
        <p:blipFill>
          <a:blip r:embed="rId11"/>
          <a:stretch>
            <a:fillRect/>
          </a:stretch>
        </p:blipFill>
        <p:spPr>
          <a:xfrm>
            <a:off x="5943600" y="3048000"/>
            <a:ext cx="4486275" cy="571500"/>
          </a:xfrm>
          <a:prstGeom prst="rect">
            <a:avLst/>
          </a:prstGeom>
        </p:spPr>
      </p:pic>
      <p:pic>
        <p:nvPicPr>
          <p:cNvPr id="28" name="图片 27"/>
          <p:cNvPicPr>
            <a:picLocks noChangeAspect="1"/>
          </p:cNvPicPr>
          <p:nvPr/>
        </p:nvPicPr>
        <p:blipFill>
          <a:blip r:embed="rId12"/>
          <a:stretch>
            <a:fillRect/>
          </a:stretch>
        </p:blipFill>
        <p:spPr>
          <a:xfrm>
            <a:off x="5943600" y="4038600"/>
            <a:ext cx="5019675" cy="781050"/>
          </a:xfrm>
          <a:prstGeom prst="rect">
            <a:avLst/>
          </a:prstGeom>
        </p:spPr>
      </p:pic>
      <p:pic>
        <p:nvPicPr>
          <p:cNvPr id="29" name="图片 28"/>
          <p:cNvPicPr>
            <a:picLocks noChangeAspect="1"/>
          </p:cNvPicPr>
          <p:nvPr/>
        </p:nvPicPr>
        <p:blipFill>
          <a:blip r:embed="rId13"/>
          <a:stretch>
            <a:fillRect/>
          </a:stretch>
        </p:blipFill>
        <p:spPr>
          <a:xfrm>
            <a:off x="6019800" y="5038725"/>
            <a:ext cx="5553075" cy="781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762000" y="1524000"/>
            <a:ext cx="10462260" cy="50761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152400" y="1469390"/>
            <a:ext cx="6324600" cy="2838450"/>
          </a:xfrm>
          <a:prstGeom prst="rect">
            <a:avLst/>
          </a:prstGeom>
        </p:spPr>
      </p:pic>
      <p:pic>
        <p:nvPicPr>
          <p:cNvPr id="24" name="图片 23"/>
          <p:cNvPicPr>
            <a:picLocks noChangeAspect="1"/>
          </p:cNvPicPr>
          <p:nvPr/>
        </p:nvPicPr>
        <p:blipFill>
          <a:blip r:embed="rId10"/>
          <a:stretch>
            <a:fillRect/>
          </a:stretch>
        </p:blipFill>
        <p:spPr>
          <a:xfrm>
            <a:off x="6536690" y="1600200"/>
            <a:ext cx="4966335" cy="42322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228600" y="1524000"/>
            <a:ext cx="7048500" cy="2190750"/>
          </a:xfrm>
          <a:prstGeom prst="rect">
            <a:avLst/>
          </a:prstGeom>
        </p:spPr>
      </p:pic>
      <p:pic>
        <p:nvPicPr>
          <p:cNvPr id="25" name="图片 24"/>
          <p:cNvPicPr>
            <a:picLocks noChangeAspect="1"/>
          </p:cNvPicPr>
          <p:nvPr/>
        </p:nvPicPr>
        <p:blipFill>
          <a:blip r:embed="rId10"/>
          <a:stretch>
            <a:fillRect/>
          </a:stretch>
        </p:blipFill>
        <p:spPr>
          <a:xfrm>
            <a:off x="0" y="3962400"/>
            <a:ext cx="9124950" cy="18097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7" name="图片 26"/>
          <p:cNvPicPr>
            <a:picLocks noChangeAspect="1"/>
          </p:cNvPicPr>
          <p:nvPr/>
        </p:nvPicPr>
        <p:blipFill>
          <a:blip r:embed="rId9"/>
          <a:stretch>
            <a:fillRect/>
          </a:stretch>
        </p:blipFill>
        <p:spPr>
          <a:xfrm>
            <a:off x="304800" y="1584960"/>
            <a:ext cx="4667250" cy="2047875"/>
          </a:xfrm>
          <a:prstGeom prst="rect">
            <a:avLst/>
          </a:prstGeom>
        </p:spPr>
      </p:pic>
      <p:pic>
        <p:nvPicPr>
          <p:cNvPr id="23" name="图片 22"/>
          <p:cNvPicPr>
            <a:picLocks noChangeAspect="1"/>
          </p:cNvPicPr>
          <p:nvPr/>
        </p:nvPicPr>
        <p:blipFill>
          <a:blip r:embed="rId10"/>
          <a:stretch>
            <a:fillRect/>
          </a:stretch>
        </p:blipFill>
        <p:spPr>
          <a:xfrm>
            <a:off x="533400" y="4314825"/>
            <a:ext cx="4295775" cy="1752600"/>
          </a:xfrm>
          <a:prstGeom prst="rect">
            <a:avLst/>
          </a:prstGeom>
        </p:spPr>
      </p:pic>
      <p:pic>
        <p:nvPicPr>
          <p:cNvPr id="26" name="图片 25"/>
          <p:cNvPicPr>
            <a:picLocks noChangeAspect="1"/>
          </p:cNvPicPr>
          <p:nvPr/>
        </p:nvPicPr>
        <p:blipFill>
          <a:blip r:embed="rId11"/>
          <a:stretch>
            <a:fillRect/>
          </a:stretch>
        </p:blipFill>
        <p:spPr>
          <a:xfrm>
            <a:off x="6096000" y="1381125"/>
            <a:ext cx="4743450" cy="2581275"/>
          </a:xfrm>
          <a:prstGeom prst="rect">
            <a:avLst/>
          </a:prstGeom>
        </p:spPr>
      </p:pic>
      <p:pic>
        <p:nvPicPr>
          <p:cNvPr id="24" name="图片 23"/>
          <p:cNvPicPr>
            <a:picLocks noChangeAspect="1"/>
          </p:cNvPicPr>
          <p:nvPr/>
        </p:nvPicPr>
        <p:blipFill>
          <a:blip r:embed="rId12"/>
          <a:stretch>
            <a:fillRect/>
          </a:stretch>
        </p:blipFill>
        <p:spPr>
          <a:xfrm>
            <a:off x="6172200" y="3962400"/>
            <a:ext cx="4395470" cy="26879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5647690" y="1565910"/>
            <a:ext cx="5859145" cy="5057140"/>
          </a:xfrm>
          <a:prstGeom prst="rect">
            <a:avLst/>
          </a:prstGeom>
        </p:spPr>
      </p:pic>
      <p:pic>
        <p:nvPicPr>
          <p:cNvPr id="28" name="图片 27"/>
          <p:cNvPicPr>
            <a:picLocks noChangeAspect="1"/>
          </p:cNvPicPr>
          <p:nvPr/>
        </p:nvPicPr>
        <p:blipFill>
          <a:blip r:embed="rId10"/>
          <a:stretch>
            <a:fillRect/>
          </a:stretch>
        </p:blipFill>
        <p:spPr>
          <a:xfrm>
            <a:off x="914400" y="2286000"/>
            <a:ext cx="3978910" cy="279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4" name="文本框 23"/>
          <p:cNvSpPr txBox="1"/>
          <p:nvPr/>
        </p:nvSpPr>
        <p:spPr>
          <a:xfrm>
            <a:off x="248920" y="1636395"/>
            <a:ext cx="11020425" cy="2750820"/>
          </a:xfrm>
          <a:prstGeom prst="rect">
            <a:avLst/>
          </a:prstGeom>
          <a:noFill/>
        </p:spPr>
        <p:txBody>
          <a:bodyPr wrap="square" rtlCol="0">
            <a:noAutofit/>
          </a:bodyPr>
          <a:p>
            <a:pPr algn="l"/>
            <a:r>
              <a:rPr lang="en-US" altLang="zh-CN"/>
              <a:t>  Temporal knowledge graph (TKG) reasoning that infers future missing facts is an essential and challenging task. Predicting future events typically relies on closely related historical facts,yielding more accurate results for repetitive or periodic events.</a:t>
            </a:r>
            <a:endParaRPr lang="en-US" altLang="zh-CN"/>
          </a:p>
          <a:p>
            <a:pPr algn="l"/>
            <a:endParaRPr lang="en-US" altLang="zh-CN"/>
          </a:p>
          <a:p>
            <a:pPr algn="l"/>
            <a:r>
              <a:rPr lang="en-US" altLang="zh-CN"/>
              <a:t>  1)in actual reasoning tasks, some periodic events share the same head entities and relations, differing only in their tail entities. This results in overly similar representations, making it difficult to distinguish them during reasoning</a:t>
            </a:r>
            <a:endParaRPr lang="en-US" altLang="zh-CN"/>
          </a:p>
          <a:p>
            <a:pPr algn="l"/>
            <a:endParaRPr lang="en-US" altLang="zh-CN"/>
          </a:p>
          <a:p>
            <a:pPr algn="l"/>
            <a:r>
              <a:rPr lang="en-US" altLang="zh-CN"/>
              <a:t>  2)In event-based TKG, new events that have never occurred account for about 40% . Due to the sparse traces of temporal interactions throughout the timeline of these new events, it is impossible to use reasoning methods based on high-frequency periodic events, resulting in poor reasoning performance for these types of events.</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2133600" y="1447800"/>
            <a:ext cx="7625715" cy="53486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5791200" y="1828800"/>
            <a:ext cx="6096000" cy="1753235"/>
          </a:xfrm>
          <a:prstGeom prst="rect">
            <a:avLst/>
          </a:prstGeom>
          <a:noFill/>
        </p:spPr>
        <p:txBody>
          <a:bodyPr wrap="square" rtlCol="0" anchor="t">
            <a:spAutoFit/>
          </a:bodyPr>
          <a:p>
            <a:pPr algn="just"/>
            <a:r>
              <a:rPr lang="en-US" altLang="zh-CN"/>
              <a:t>  GNDiff includes a forward and a reverse diffusion process.</a:t>
            </a:r>
            <a:endParaRPr lang="en-US" altLang="zh-CN"/>
          </a:p>
          <a:p>
            <a:pPr algn="just"/>
            <a:r>
              <a:rPr lang="en-US" altLang="zh-CN"/>
              <a:t>For each quadruple (</a:t>
            </a:r>
            <a:r>
              <a:rPr lang="zh-CN" altLang="en-US"/>
              <a:t>𝑠</a:t>
            </a:r>
            <a:r>
              <a:rPr lang="en-US" altLang="zh-CN"/>
              <a:t>, </a:t>
            </a:r>
            <a:r>
              <a:rPr lang="zh-CN" altLang="en-US"/>
              <a:t>𝑟</a:t>
            </a:r>
            <a:r>
              <a:rPr lang="en-US" altLang="zh-CN"/>
              <a:t>, </a:t>
            </a:r>
            <a:r>
              <a:rPr lang="zh-CN" altLang="en-US"/>
              <a:t>𝑜</a:t>
            </a:r>
            <a:r>
              <a:rPr lang="en-US" altLang="zh-CN"/>
              <a:t>, </a:t>
            </a:r>
            <a:r>
              <a:rPr lang="zh-CN" altLang="en-US"/>
              <a:t>𝑡</a:t>
            </a:r>
            <a:r>
              <a:rPr lang="en-US" altLang="zh-CN"/>
              <a:t>), the vector representations of </a:t>
            </a:r>
            <a:r>
              <a:rPr lang="zh-CN" altLang="en-US"/>
              <a:t>𝑠</a:t>
            </a:r>
            <a:r>
              <a:rPr lang="en-US" altLang="zh-CN"/>
              <a:t>,</a:t>
            </a:r>
            <a:r>
              <a:rPr lang="zh-CN" altLang="en-US"/>
              <a:t>𝑟</a:t>
            </a:r>
            <a:r>
              <a:rPr lang="en-US" altLang="zh-CN"/>
              <a:t>, and </a:t>
            </a:r>
            <a:r>
              <a:rPr lang="zh-CN" altLang="en-US"/>
              <a:t>𝑜</a:t>
            </a:r>
            <a:r>
              <a:rPr lang="en-US" altLang="zh-CN"/>
              <a:t>are concatenated, forming a single vector as input to the graph node diffusion model.The noise addition</a:t>
            </a:r>
            <a:endParaRPr lang="en-US" altLang="zh-CN"/>
          </a:p>
          <a:p>
            <a:pPr algn="just"/>
            <a:r>
              <a:rPr lang="en-US" altLang="zh-CN"/>
              <a:t>process is represented by a stack of heat vectors as shown in</a:t>
            </a:r>
            <a:endParaRPr lang="en-US" altLang="zh-CN"/>
          </a:p>
          <a:p>
            <a:pPr algn="just"/>
            <a:r>
              <a:rPr lang="en-US" altLang="zh-CN"/>
              <a:t>Equation.</a:t>
            </a:r>
            <a:endParaRPr lang="en-US" altLang="zh-CN"/>
          </a:p>
        </p:txBody>
      </p:sp>
      <p:pic>
        <p:nvPicPr>
          <p:cNvPr id="26" name="图片 25"/>
          <p:cNvPicPr>
            <a:picLocks noChangeAspect="1"/>
          </p:cNvPicPr>
          <p:nvPr/>
        </p:nvPicPr>
        <p:blipFill>
          <a:blip r:embed="rId9"/>
          <a:stretch>
            <a:fillRect/>
          </a:stretch>
        </p:blipFill>
        <p:spPr>
          <a:xfrm>
            <a:off x="457200" y="1988820"/>
            <a:ext cx="5034280" cy="3016250"/>
          </a:xfrm>
          <a:prstGeom prst="rect">
            <a:avLst/>
          </a:prstGeom>
        </p:spPr>
      </p:pic>
      <p:pic>
        <p:nvPicPr>
          <p:cNvPr id="27" name="图片 26"/>
          <p:cNvPicPr>
            <a:picLocks noChangeAspect="1"/>
          </p:cNvPicPr>
          <p:nvPr/>
        </p:nvPicPr>
        <p:blipFill>
          <a:blip r:embed="rId10"/>
          <a:stretch>
            <a:fillRect/>
          </a:stretch>
        </p:blipFill>
        <p:spPr>
          <a:xfrm>
            <a:off x="508635" y="5181600"/>
            <a:ext cx="4152900" cy="447675"/>
          </a:xfrm>
          <a:prstGeom prst="rect">
            <a:avLst/>
          </a:prstGeom>
        </p:spPr>
      </p:pic>
      <p:pic>
        <p:nvPicPr>
          <p:cNvPr id="28" name="图片 27" descr="屏幕截图 2025-10-05 235524"/>
          <p:cNvPicPr>
            <a:picLocks noChangeAspect="1"/>
          </p:cNvPicPr>
          <p:nvPr/>
        </p:nvPicPr>
        <p:blipFill>
          <a:blip r:embed="rId11"/>
          <a:stretch>
            <a:fillRect/>
          </a:stretch>
        </p:blipFill>
        <p:spPr>
          <a:xfrm>
            <a:off x="565150" y="5838825"/>
            <a:ext cx="2619375" cy="390525"/>
          </a:xfrm>
          <a:prstGeom prst="rect">
            <a:avLst/>
          </a:prstGeom>
        </p:spPr>
      </p:pic>
      <p:pic>
        <p:nvPicPr>
          <p:cNvPr id="29" name="图片 28" descr="屏幕截图 2025-10-05 235536"/>
          <p:cNvPicPr>
            <a:picLocks noChangeAspect="1"/>
          </p:cNvPicPr>
          <p:nvPr/>
        </p:nvPicPr>
        <p:blipFill>
          <a:blip r:embed="rId12"/>
          <a:stretch>
            <a:fillRect/>
          </a:stretch>
        </p:blipFill>
        <p:spPr>
          <a:xfrm>
            <a:off x="4876800" y="5105400"/>
            <a:ext cx="3829050" cy="1123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6" name="图片 25"/>
          <p:cNvPicPr>
            <a:picLocks noChangeAspect="1"/>
          </p:cNvPicPr>
          <p:nvPr/>
        </p:nvPicPr>
        <p:blipFill>
          <a:blip r:embed="rId9"/>
          <a:stretch>
            <a:fillRect/>
          </a:stretch>
        </p:blipFill>
        <p:spPr>
          <a:xfrm>
            <a:off x="914400" y="2209800"/>
            <a:ext cx="3486150" cy="962025"/>
          </a:xfrm>
          <a:prstGeom prst="rect">
            <a:avLst/>
          </a:prstGeom>
        </p:spPr>
      </p:pic>
      <p:sp>
        <p:nvSpPr>
          <p:cNvPr id="27" name="文本框 26"/>
          <p:cNvSpPr txBox="1"/>
          <p:nvPr/>
        </p:nvSpPr>
        <p:spPr>
          <a:xfrm>
            <a:off x="5257800" y="2286000"/>
            <a:ext cx="6613525" cy="2826385"/>
          </a:xfrm>
          <a:prstGeom prst="rect">
            <a:avLst/>
          </a:prstGeom>
          <a:noFill/>
        </p:spPr>
        <p:txBody>
          <a:bodyPr wrap="square" rtlCol="0">
            <a:noAutofit/>
          </a:bodyPr>
          <a:p>
            <a:pPr algn="just">
              <a:buClrTx/>
              <a:buSzTx/>
              <a:buNone/>
            </a:pPr>
            <a:r>
              <a:rPr lang="en-US" altLang="zh-CN"/>
              <a:t>Here, [M] denotes a node in a masked state (an inactive node), allowing nodes to transition naturally in and out of this state as the graph evolves, eventually converging to a smooth distribution 𝑞(</a:t>
            </a:r>
            <a:r>
              <a:rPr lang="en-US" altLang="zh-CN"/>
              <a:t>𝑥𝑇). This approach concentrates all probability mass on a sequence labelled with a mask. </a:t>
            </a:r>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7" name="文本框 26"/>
          <p:cNvSpPr txBox="1"/>
          <p:nvPr/>
        </p:nvSpPr>
        <p:spPr>
          <a:xfrm>
            <a:off x="6858000" y="1988820"/>
            <a:ext cx="4645025" cy="5178425"/>
          </a:xfrm>
          <a:prstGeom prst="rect">
            <a:avLst/>
          </a:prstGeom>
          <a:noFill/>
        </p:spPr>
        <p:txBody>
          <a:bodyPr wrap="square" rtlCol="0">
            <a:noAutofit/>
          </a:bodyPr>
          <a:p>
            <a:pPr algn="just"/>
            <a:r>
              <a:rPr lang="en-US" altLang="zh-CN"/>
              <a:t>  Samples are then generated through a backward diffusion process</a:t>
            </a:r>
            <a:endParaRPr lang="en-US" altLang="zh-CN"/>
          </a:p>
        </p:txBody>
      </p:sp>
      <p:pic>
        <p:nvPicPr>
          <p:cNvPr id="23" name="图片 22"/>
          <p:cNvPicPr>
            <a:picLocks noChangeAspect="1"/>
          </p:cNvPicPr>
          <p:nvPr/>
        </p:nvPicPr>
        <p:blipFill>
          <a:blip r:embed="rId9"/>
          <a:stretch>
            <a:fillRect/>
          </a:stretch>
        </p:blipFill>
        <p:spPr>
          <a:xfrm>
            <a:off x="838200" y="2133600"/>
            <a:ext cx="3467100" cy="361950"/>
          </a:xfrm>
          <a:prstGeom prst="rect">
            <a:avLst/>
          </a:prstGeom>
        </p:spPr>
      </p:pic>
      <p:sp>
        <p:nvSpPr>
          <p:cNvPr id="28" name="文本框 27"/>
          <p:cNvSpPr txBox="1"/>
          <p:nvPr/>
        </p:nvSpPr>
        <p:spPr>
          <a:xfrm>
            <a:off x="6781800" y="3505200"/>
            <a:ext cx="5225415" cy="922020"/>
          </a:xfrm>
          <a:prstGeom prst="rect">
            <a:avLst/>
          </a:prstGeom>
          <a:noFill/>
        </p:spPr>
        <p:txBody>
          <a:bodyPr wrap="square" rtlCol="0">
            <a:spAutoFit/>
          </a:bodyPr>
          <a:p>
            <a:r>
              <a:rPr lang="en-US" altLang="zh-CN"/>
              <a:t>We optimize the inverse process by minimizing the variational lower bound to maximize the log likelihood of the original data</a:t>
            </a:r>
            <a:endParaRPr lang="en-US" altLang="zh-CN"/>
          </a:p>
        </p:txBody>
      </p:sp>
      <p:pic>
        <p:nvPicPr>
          <p:cNvPr id="22" name="图片 21"/>
          <p:cNvPicPr>
            <a:picLocks noChangeAspect="1"/>
          </p:cNvPicPr>
          <p:nvPr/>
        </p:nvPicPr>
        <p:blipFill>
          <a:blip r:embed="rId10"/>
          <a:stretch>
            <a:fillRect/>
          </a:stretch>
        </p:blipFill>
        <p:spPr>
          <a:xfrm>
            <a:off x="914400" y="3832860"/>
            <a:ext cx="4105275" cy="971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7219950" y="2270125"/>
            <a:ext cx="4064000" cy="922020"/>
          </a:xfrm>
          <a:prstGeom prst="rect">
            <a:avLst/>
          </a:prstGeom>
          <a:noFill/>
        </p:spPr>
        <p:txBody>
          <a:bodyPr wrap="square" rtlCol="0">
            <a:spAutoFit/>
          </a:bodyPr>
          <a:p>
            <a:r>
              <a:rPr lang="en-US" altLang="zh-CN"/>
              <a:t>low information tokens appear earlier in the reverse process than high information ones.</a:t>
            </a:r>
            <a:endParaRPr lang="en-US" altLang="zh-CN"/>
          </a:p>
        </p:txBody>
      </p:sp>
      <p:pic>
        <p:nvPicPr>
          <p:cNvPr id="22" name="图片 21"/>
          <p:cNvPicPr>
            <a:picLocks noChangeAspect="1"/>
          </p:cNvPicPr>
          <p:nvPr/>
        </p:nvPicPr>
        <p:blipFill>
          <a:blip r:embed="rId9"/>
          <a:stretch>
            <a:fillRect/>
          </a:stretch>
        </p:blipFill>
        <p:spPr>
          <a:xfrm>
            <a:off x="1384300" y="2209800"/>
            <a:ext cx="3343275" cy="390525"/>
          </a:xfrm>
          <a:prstGeom prst="rect">
            <a:avLst/>
          </a:prstGeom>
        </p:spPr>
      </p:pic>
      <p:pic>
        <p:nvPicPr>
          <p:cNvPr id="23" name="图片 22"/>
          <p:cNvPicPr>
            <a:picLocks noChangeAspect="1"/>
          </p:cNvPicPr>
          <p:nvPr/>
        </p:nvPicPr>
        <p:blipFill>
          <a:blip r:embed="rId10"/>
          <a:stretch>
            <a:fillRect/>
          </a:stretch>
        </p:blipFill>
        <p:spPr>
          <a:xfrm>
            <a:off x="1384300" y="3657600"/>
            <a:ext cx="2847975" cy="13049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485140" y="2286000"/>
            <a:ext cx="4200525" cy="2362200"/>
          </a:xfrm>
          <a:prstGeom prst="rect">
            <a:avLst/>
          </a:prstGeom>
        </p:spPr>
      </p:pic>
      <p:sp>
        <p:nvSpPr>
          <p:cNvPr id="24" name="文本框 23"/>
          <p:cNvSpPr txBox="1"/>
          <p:nvPr/>
        </p:nvSpPr>
        <p:spPr>
          <a:xfrm>
            <a:off x="7086600" y="2174875"/>
            <a:ext cx="4064000" cy="2584450"/>
          </a:xfrm>
          <a:prstGeom prst="rect">
            <a:avLst/>
          </a:prstGeom>
          <a:noFill/>
        </p:spPr>
        <p:txBody>
          <a:bodyPr wrap="square" rtlCol="0">
            <a:spAutoFit/>
          </a:bodyPr>
          <a:p>
            <a:pPr algn="just"/>
            <a:r>
              <a:rPr lang="en-US" altLang="zh-CN"/>
              <a:t>we map entities from periodic and non periodic events to Poincar</a:t>
            </a:r>
            <a:r>
              <a:rPr lang="en-US" altLang="en-US"/>
              <a:t>´</a:t>
            </a:r>
            <a:r>
              <a:rPr lang="en-US" altLang="zh-CN"/>
              <a:t>e and Euclidean spaces, respectively, to identify</a:t>
            </a:r>
            <a:endParaRPr lang="en-US" altLang="zh-CN"/>
          </a:p>
          <a:p>
            <a:pPr algn="just"/>
            <a:r>
              <a:rPr lang="en-US" altLang="zh-CN"/>
              <a:t>highly correlated entities within each domain. By leveraging the spatial characteristics of Poincar</a:t>
            </a:r>
            <a:r>
              <a:rPr lang="en-US" altLang="en-US"/>
              <a:t>´</a:t>
            </a:r>
            <a:r>
              <a:rPr lang="en-US" altLang="zh-CN"/>
              <a:t>e space, we more accurately capture the relationships between periodic entities and distinguish similar ones.</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533400" y="3048000"/>
            <a:ext cx="4267200" cy="1104900"/>
          </a:xfrm>
          <a:prstGeom prst="rect">
            <a:avLst/>
          </a:prstGeom>
        </p:spPr>
      </p:pic>
      <p:pic>
        <p:nvPicPr>
          <p:cNvPr id="33" name="图片 32"/>
          <p:cNvPicPr>
            <a:picLocks noChangeAspect="1"/>
          </p:cNvPicPr>
          <p:nvPr/>
        </p:nvPicPr>
        <p:blipFill>
          <a:blip r:embed="rId10"/>
          <a:stretch>
            <a:fillRect/>
          </a:stretch>
        </p:blipFill>
        <p:spPr>
          <a:xfrm>
            <a:off x="778510" y="2209800"/>
            <a:ext cx="2409825" cy="647700"/>
          </a:xfrm>
          <a:prstGeom prst="rect">
            <a:avLst/>
          </a:prstGeom>
        </p:spPr>
      </p:pic>
      <p:sp>
        <p:nvSpPr>
          <p:cNvPr id="34" name="文本框 33"/>
          <p:cNvSpPr txBox="1"/>
          <p:nvPr/>
        </p:nvSpPr>
        <p:spPr>
          <a:xfrm>
            <a:off x="6781800" y="2099945"/>
            <a:ext cx="4064000" cy="645160"/>
          </a:xfrm>
          <a:prstGeom prst="rect">
            <a:avLst/>
          </a:prstGeom>
          <a:noFill/>
        </p:spPr>
        <p:txBody>
          <a:bodyPr wrap="square" rtlCol="0">
            <a:spAutoFit/>
          </a:bodyPr>
          <a:p>
            <a:pPr algn="l">
              <a:buClrTx/>
              <a:buSzTx/>
              <a:buFontTx/>
            </a:pPr>
            <a:r>
              <a:rPr lang="en-US" altLang="zh-CN"/>
              <a:t>During data preprocessing, we analyze entity frequencies for a given query </a:t>
            </a:r>
            <a:endParaRPr lang="en-US" altLang="zh-CN"/>
          </a:p>
        </p:txBody>
      </p:sp>
      <p:sp>
        <p:nvSpPr>
          <p:cNvPr id="35" name="文本框 34"/>
          <p:cNvSpPr txBox="1"/>
          <p:nvPr/>
        </p:nvSpPr>
        <p:spPr>
          <a:xfrm>
            <a:off x="6895465" y="3124200"/>
            <a:ext cx="4064000" cy="1198880"/>
          </a:xfrm>
          <a:prstGeom prst="rect">
            <a:avLst/>
          </a:prstGeom>
          <a:noFill/>
        </p:spPr>
        <p:txBody>
          <a:bodyPr wrap="square" rtlCol="0">
            <a:spAutoFit/>
          </a:bodyPr>
          <a:p>
            <a:pPr algn="just"/>
            <a:r>
              <a:rPr lang="en-US" altLang="zh-CN"/>
              <a:t>The distance between entities in Poincar</a:t>
            </a:r>
            <a:r>
              <a:rPr lang="en-US" altLang="en-US"/>
              <a:t>´</a:t>
            </a:r>
            <a:r>
              <a:rPr lang="en-US" altLang="zh-CN"/>
              <a:t>e space is used as the final similarity score between an entity O</a:t>
            </a:r>
            <a:r>
              <a:rPr lang="zh-CN" altLang="en-US"/>
              <a:t>𝑖</a:t>
            </a:r>
            <a:r>
              <a:rPr lang="en-US" altLang="zh-CN"/>
              <a:t> ∈ E and a query </a:t>
            </a:r>
            <a:r>
              <a:rPr lang="zh-CN" altLang="en-US"/>
              <a:t>𝑞</a:t>
            </a:r>
            <a:r>
              <a:rPr lang="en-US" altLang="zh-CN"/>
              <a:t>.</a:t>
            </a:r>
            <a:endParaRPr lang="en-US" altLang="zh-CN"/>
          </a:p>
        </p:txBody>
      </p:sp>
      <p:sp>
        <p:nvSpPr>
          <p:cNvPr id="36" name="文本框 35"/>
          <p:cNvSpPr txBox="1"/>
          <p:nvPr/>
        </p:nvSpPr>
        <p:spPr>
          <a:xfrm>
            <a:off x="6975475" y="4805045"/>
            <a:ext cx="4064000" cy="1476375"/>
          </a:xfrm>
          <a:prstGeom prst="rect">
            <a:avLst/>
          </a:prstGeom>
          <a:noFill/>
        </p:spPr>
        <p:txBody>
          <a:bodyPr wrap="square" rtlCol="0">
            <a:spAutoFit/>
          </a:bodyPr>
          <a:p>
            <a:pPr algn="just"/>
            <a:r>
              <a:rPr lang="en-US" altLang="zh-CN"/>
              <a:t>For non-periodic dependencies, we calculate the similarity scores </a:t>
            </a:r>
            <a:r>
              <a:rPr lang="zh-CN" altLang="en-US"/>
              <a:t>𝑑𝐸</a:t>
            </a:r>
            <a:r>
              <a:rPr lang="en-US" altLang="zh-CN"/>
              <a:t> (</a:t>
            </a:r>
            <a:r>
              <a:rPr lang="zh-CN" altLang="en-US"/>
              <a:t>𝑠</a:t>
            </a:r>
            <a:r>
              <a:rPr lang="en-US" altLang="zh-CN"/>
              <a:t>, </a:t>
            </a:r>
            <a:r>
              <a:rPr lang="zh-CN" altLang="en-US"/>
              <a:t>𝑜</a:t>
            </a:r>
            <a:r>
              <a:rPr lang="en-US" altLang="zh-CN"/>
              <a:t>) =∥ </a:t>
            </a:r>
            <a:r>
              <a:rPr lang="zh-CN" altLang="en-US"/>
              <a:t>𝑠</a:t>
            </a:r>
            <a:r>
              <a:rPr lang="en-US" altLang="zh-CN"/>
              <a:t> − </a:t>
            </a:r>
            <a:r>
              <a:rPr lang="zh-CN" altLang="en-US"/>
              <a:t>𝑜</a:t>
            </a:r>
            <a:r>
              <a:rPr lang="en-US" altLang="zh-CN"/>
              <a:t> ∥ using the following Euclidean distance formula to obtain the non-periodic dependency score</a:t>
            </a:r>
            <a:endParaRPr lang="en-US" altLang="zh-CN"/>
          </a:p>
        </p:txBody>
      </p:sp>
      <p:pic>
        <p:nvPicPr>
          <p:cNvPr id="38" name="图片 37"/>
          <p:cNvPicPr>
            <a:picLocks noChangeAspect="1"/>
          </p:cNvPicPr>
          <p:nvPr/>
        </p:nvPicPr>
        <p:blipFill>
          <a:blip r:embed="rId11"/>
          <a:stretch>
            <a:fillRect/>
          </a:stretch>
        </p:blipFill>
        <p:spPr>
          <a:xfrm>
            <a:off x="228600" y="5105400"/>
            <a:ext cx="6506845" cy="1095375"/>
          </a:xfrm>
          <a:prstGeom prst="rect">
            <a:avLst/>
          </a:prstGeom>
        </p:spPr>
      </p:pic>
      <p:pic>
        <p:nvPicPr>
          <p:cNvPr id="22" name="图片 21"/>
          <p:cNvPicPr>
            <a:picLocks noChangeAspect="1"/>
          </p:cNvPicPr>
          <p:nvPr/>
        </p:nvPicPr>
        <p:blipFill>
          <a:blip r:embed="rId12"/>
          <a:stretch>
            <a:fillRect/>
          </a:stretch>
        </p:blipFill>
        <p:spPr>
          <a:xfrm>
            <a:off x="695325" y="4572000"/>
            <a:ext cx="4105275" cy="381000"/>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8329</Words>
  <Application>WPS 演示</Application>
  <PresentationFormat>宽屏</PresentationFormat>
  <Paragraphs>380</Paragraphs>
  <Slides>17</Slides>
  <Notes>11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宋体</vt:lpstr>
      <vt:lpstr>Wingdings</vt:lpstr>
      <vt:lpstr>Trebuchet MS</vt:lpstr>
      <vt:lpstr>Arial</vt:lpstr>
      <vt:lpstr>Times New Roman</vt:lpstr>
      <vt:lpstr>微软雅黑</vt:lpstr>
      <vt:lpstr>Noto Sans Mono CJK HK</vt:lpstr>
      <vt:lpstr>Segoe Print</vt:lpstr>
      <vt:lpstr>Calibri</vt:lpstr>
      <vt:lpstr>Arial Unicode MS</vt:lpstr>
      <vt:lpstr>等线</vt:lpstr>
      <vt:lpstr>BatangChe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430</cp:revision>
  <dcterms:created xsi:type="dcterms:W3CDTF">2023-09-17T03:47:00Z</dcterms:created>
  <dcterms:modified xsi:type="dcterms:W3CDTF">2025-10-12T07:23:48Z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2023-09-06T08:00:00Z</vt:filetime>
  </property>
  <property fmtid="{D5CDD505-2E9C-101B-9397-08002B2CF9AE}" pid="3" name="Creator">
    <vt:lpwstr>Microsoft? PowerPoint? 2016</vt:lpwstr>
  </property>
  <property fmtid="{D5CDD505-2E9C-101B-9397-08002B2CF9AE}" pid="4" name="LastSaved">
    <vt:filetime>2023-09-27T08:00:00Z</vt:filetime>
  </property>
  <property fmtid="{D5CDD505-2E9C-101B-9397-08002B2CF9AE}" pid="5" name="ICV">
    <vt:lpwstr>637F99E4384743058473D0AB5B9F1424_13</vt:lpwstr>
  </property>
  <property fmtid="{D5CDD505-2E9C-101B-9397-08002B2CF9AE}" pid="6" name="KSOProductBuildVer">
    <vt:lpwstr>2052-12.1.0.22529</vt:lpwstr>
  </property>
</Properties>
</file>